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0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9"/>
    <p:restoredTop sz="94580"/>
  </p:normalViewPr>
  <p:slideViewPr>
    <p:cSldViewPr snapToObjects="1">
      <p:cViewPr varScale="1">
        <p:scale>
          <a:sx n="46" d="100"/>
          <a:sy n="46" d="100"/>
        </p:scale>
        <p:origin x="344" y="192"/>
      </p:cViewPr>
      <p:guideLst>
        <p:guide orient="horz" pos="6960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34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11/9/19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tif"/><Relationship Id="rId10" Type="http://schemas.openxmlformats.org/officeDocument/2006/relationships/image" Target="../media/image8.emf"/><Relationship Id="rId19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800" b="1" dirty="0">
                <a:latin typeface="Avenir Light" panose="020B0402020203020204" pitchFamily="34" charset="77"/>
                <a:cs typeface="Arial" panose="020B0604020202020204" pitchFamily="34" charset="0"/>
              </a:rPr>
              <a:t>Unsupervised Curricula for Visual Meta-Reinforcement Learning</a:t>
            </a:r>
            <a:b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</a:b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Allan Jabri, Kyle Hsu, Ben </a:t>
            </a:r>
            <a:r>
              <a:rPr lang="en-US" altLang="en-US" sz="4200" dirty="0" err="1">
                <a:latin typeface="Avenir Light" panose="020B0402020203020204" pitchFamily="34" charset="77"/>
                <a:cs typeface="Arial" panose="020B0604020202020204" pitchFamily="34" charset="0"/>
              </a:rPr>
              <a:t>Eysenbach</a:t>
            </a: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, Abhishek Gupta, Sergey Levine, Chelsea Finn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BC5FA-21D3-1F4A-8D91-B54D5F8D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410" y="4361247"/>
            <a:ext cx="3719576" cy="230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F5CD3-C350-AF4C-A276-9F840E1A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188" y="4376782"/>
            <a:ext cx="3556000" cy="2304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BD075-2505-B542-92BC-061955FD7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0" y="4376782"/>
            <a:ext cx="3556000" cy="2304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37FD3-13D5-CE4A-AAE1-F2C2E5F96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0317" y="7703446"/>
            <a:ext cx="3280410" cy="2346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61A4D0-B27B-C24A-85D6-E0530D877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6565" y="7696200"/>
            <a:ext cx="3484880" cy="2346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D18BEB-050B-2149-A704-E6EC0645A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212" y="4376782"/>
            <a:ext cx="8065855" cy="276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228493-1F21-7148-A8F0-B47C545F4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9269" y="3549326"/>
            <a:ext cx="15193227" cy="3632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4A0B2E-F4C0-0B41-B3F2-35C85D7BD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64400" y="7598091"/>
            <a:ext cx="3885512" cy="83927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F84B14-6B1A-8542-8C65-EFA3A9DC6A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8839" y="19532600"/>
            <a:ext cx="3200400" cy="1955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E14ACC-18CC-2641-A22B-6955905E5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9547" y="15930518"/>
            <a:ext cx="13832106" cy="3632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3CD94D-8AFA-A24C-9F5F-3894E4A11D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47694" y="9321346"/>
            <a:ext cx="13832106" cy="44940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65FC4CD-FC16-9B4A-B7EB-5E2A3BD931AD}"/>
              </a:ext>
            </a:extLst>
          </p:cNvPr>
          <p:cNvSpPr txBox="1"/>
          <p:nvPr/>
        </p:nvSpPr>
        <p:spPr>
          <a:xfrm>
            <a:off x="1668081" y="2768246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Motivation</a:t>
            </a:r>
            <a:r>
              <a:rPr lang="en-US" sz="3200" dirty="0">
                <a:latin typeface="Avenir Light" panose="020B0402020203020204" pitchFamily="34" charset="77"/>
              </a:rPr>
              <a:t>: Can useful meta-RL tasks be discovered 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in an unsupervised manner?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ACD71-CC94-2E46-89CE-C0572A2C30A6}"/>
              </a:ext>
            </a:extLst>
          </p:cNvPr>
          <p:cNvSpPr txBox="1"/>
          <p:nvPr/>
        </p:nvSpPr>
        <p:spPr>
          <a:xfrm>
            <a:off x="1668081" y="8060851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Idea</a:t>
            </a:r>
            <a:r>
              <a:rPr lang="en-US" sz="3200" dirty="0">
                <a:latin typeface="Avenir Light" panose="020B0402020203020204" pitchFamily="34" charset="77"/>
              </a:rPr>
              <a:t>: Discover learnable tasks via information maximization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between a meta-learner and a self-generated task distribution.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16E91F-25E4-DB41-BB0E-5C3B57992940}"/>
              </a:ext>
            </a:extLst>
          </p:cNvPr>
          <p:cNvSpPr txBox="1"/>
          <p:nvPr/>
        </p:nvSpPr>
        <p:spPr>
          <a:xfrm>
            <a:off x="1544345" y="18367552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Simplifying Assumption</a:t>
            </a:r>
            <a:r>
              <a:rPr lang="en-US" sz="3200" dirty="0">
                <a:latin typeface="Avenir Light" panose="020B0402020203020204" pitchFamily="34" charset="77"/>
              </a:rPr>
              <a:t>. Conditional independence of observations</a:t>
            </a:r>
          </a:p>
          <a:p>
            <a:r>
              <a:rPr lang="en-US" sz="3200" dirty="0">
                <a:latin typeface="Avenir Light" panose="020B0402020203020204" pitchFamily="34" charset="77"/>
              </a:rPr>
              <a:t>along our trajectories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1FBF33-0F40-414E-B6A3-45F14F662211}"/>
              </a:ext>
            </a:extLst>
          </p:cNvPr>
          <p:cNvSpPr txBox="1"/>
          <p:nvPr/>
        </p:nvSpPr>
        <p:spPr>
          <a:xfrm>
            <a:off x="32158410" y="2667717"/>
            <a:ext cx="10513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Experiments</a:t>
            </a:r>
            <a:r>
              <a:rPr lang="en-US" sz="3200" dirty="0">
                <a:latin typeface="Avenir Light" panose="020B0402020203020204" pitchFamily="34" charset="77"/>
              </a:rPr>
              <a:t> The acquired meta-RL strategies transfer to downstream test task distributions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46B9BF-BE12-9640-B034-EAC584A08C12}"/>
              </a:ext>
            </a:extLst>
          </p:cNvPr>
          <p:cNvSpPr txBox="1"/>
          <p:nvPr/>
        </p:nvSpPr>
        <p:spPr>
          <a:xfrm>
            <a:off x="32158410" y="6774308"/>
            <a:ext cx="1051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Direct Transfer and Task-Specific Finetuning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4C1BBF-618D-4441-BAF3-D8547900F656}"/>
              </a:ext>
            </a:extLst>
          </p:cNvPr>
          <p:cNvSpPr txBox="1"/>
          <p:nvPr/>
        </p:nvSpPr>
        <p:spPr>
          <a:xfrm>
            <a:off x="32158410" y="10202477"/>
            <a:ext cx="1051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Meta-Pretraining: Accelerate Supervised Meta-RL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B90A44F-1CD7-864C-BBA2-AC9362682A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59730" y="12087121"/>
            <a:ext cx="6362392" cy="48531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A518D6-6A99-0547-B147-D71F3D224BF0}"/>
              </a:ext>
            </a:extLst>
          </p:cNvPr>
          <p:cNvSpPr txBox="1"/>
          <p:nvPr/>
        </p:nvSpPr>
        <p:spPr>
          <a:xfrm>
            <a:off x="32823986" y="11499188"/>
            <a:ext cx="937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Light" panose="020B0402020203020204" pitchFamily="34" charset="77"/>
              </a:rPr>
              <a:t>Evolution of the Task Distribution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2BB439-AC85-6148-867D-BEA26A0C441E}"/>
              </a:ext>
            </a:extLst>
          </p:cNvPr>
          <p:cNvSpPr txBox="1"/>
          <p:nvPr/>
        </p:nvSpPr>
        <p:spPr>
          <a:xfrm>
            <a:off x="15316200" y="15243551"/>
            <a:ext cx="424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Sawyer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3D88D4-2A71-D145-8F83-842A991D4848}"/>
              </a:ext>
            </a:extLst>
          </p:cNvPr>
          <p:cNvSpPr txBox="1"/>
          <p:nvPr/>
        </p:nvSpPr>
        <p:spPr>
          <a:xfrm>
            <a:off x="15470044" y="8736571"/>
            <a:ext cx="424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venir Light" panose="020B0402020203020204" pitchFamily="34" charset="77"/>
              </a:rPr>
              <a:t>VizDoom</a:t>
            </a:r>
            <a:endParaRPr lang="en-US" sz="3200" dirty="0">
              <a:latin typeface="Avenir Light" panose="020B0402020203020204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3A16A-0FF1-7746-B8F7-64DCA204A118}"/>
              </a:ext>
            </a:extLst>
          </p:cNvPr>
          <p:cNvSpPr txBox="1"/>
          <p:nvPr/>
        </p:nvSpPr>
        <p:spPr>
          <a:xfrm>
            <a:off x="1668081" y="14916634"/>
            <a:ext cx="12877800" cy="27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Avenir Light" panose="020B0402020203020204" pitchFamily="34" charset="77"/>
              </a:rPr>
              <a:t>Key Challenges: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Mode-collapse of task distribution in high-dimensional observation spaces.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Joint task acquisition and meta-learning.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latin typeface="Avenir Light" panose="020B0402020203020204" pitchFamily="34" charset="77"/>
              </a:rPr>
              <a:t>Structure </a:t>
            </a:r>
            <a:r>
              <a:rPr lang="en-US" sz="2800" dirty="0">
                <a:latin typeface="Avenir Light" panose="020B0402020203020204" pitchFamily="34" charset="77"/>
              </a:rPr>
              <a:t>and </a:t>
            </a:r>
            <a:r>
              <a:rPr lang="en-US" sz="2800" b="1" dirty="0">
                <a:latin typeface="Avenir Light" panose="020B0402020203020204" pitchFamily="34" charset="77"/>
              </a:rPr>
              <a:t>Diversity</a:t>
            </a:r>
            <a:r>
              <a:rPr lang="en-US" sz="2800" dirty="0">
                <a:latin typeface="Avenir Light" panose="020B0402020203020204" pitchFamily="34" charset="77"/>
              </a:rPr>
              <a:t> in task distribution.</a:t>
            </a:r>
          </a:p>
        </p:txBody>
      </p:sp>
      <p:pic>
        <p:nvPicPr>
          <p:cNvPr id="51" name="pasted-image.tiff" descr="pasted-image.tiff">
            <a:extLst>
              <a:ext uri="{FF2B5EF4-FFF2-40B4-BE49-F238E27FC236}">
                <a16:creationId xmlns:a16="http://schemas.microsoft.com/office/drawing/2014/main" id="{8EC3F4B3-77E0-274B-9ADC-7C31FA4C67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5430" y="533689"/>
            <a:ext cx="3140969" cy="167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tiff" descr="pasted-image.tiff">
            <a:extLst>
              <a:ext uri="{FF2B5EF4-FFF2-40B4-BE49-F238E27FC236}">
                <a16:creationId xmlns:a16="http://schemas.microsoft.com/office/drawing/2014/main" id="{D1D40AD9-3464-A74A-B0C6-595D10C838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16942" y="821634"/>
            <a:ext cx="3634733" cy="891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886C0F-C19F-1D4F-AA77-9C6043E9C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32501" y="544435"/>
            <a:ext cx="3872269" cy="12100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D8381C-5BC1-564F-87F2-8B3770EA97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35601" y="708531"/>
            <a:ext cx="2489200" cy="889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BAFC3D-4445-AB48-95A2-EA4208ED2D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18836" y="169003"/>
            <a:ext cx="1866868" cy="18668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2521BA-9AA3-2C4D-AC83-67F77E39F86D}"/>
              </a:ext>
            </a:extLst>
          </p:cNvPr>
          <p:cNvSpPr txBox="1"/>
          <p:nvPr/>
        </p:nvSpPr>
        <p:spPr>
          <a:xfrm>
            <a:off x="32961622" y="17010514"/>
            <a:ext cx="12877800" cy="465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Avenir Light" panose="020B0402020203020204" pitchFamily="34" charset="77"/>
              </a:rPr>
              <a:t>Looking Forward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No free lunch -- Semi-supervised!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Non-visual task semantics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latin typeface="Avenir Light" panose="020B0402020203020204" pitchFamily="34" charset="77"/>
              </a:rPr>
              <a:t>Convergence and Early Stopping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>
                <a:latin typeface="Avenir Light" panose="020B0402020203020204" pitchFamily="34" charset="77"/>
              </a:rPr>
              <a:t>Forgetting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800" dirty="0">
              <a:latin typeface="Avenir Light" panose="020B0402020203020204" pitchFamily="34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800" dirty="0">
              <a:latin typeface="Avenir Light" panose="020B0402020203020204" pitchFamily="34" charset="7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22535</TotalTime>
  <Words>116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Light</vt:lpstr>
      <vt:lpstr>Calibri</vt:lpstr>
      <vt:lpstr>Wingdings</vt:lpstr>
      <vt:lpstr>Office Theme</vt:lpstr>
      <vt:lpstr>Unsupervised Curricula for Visual Meta-Reinforcement Learning Allan Jabri, Kyle Hsu, Ben Eysenbach, Abhishek Gupta, Sergey Levine, Chelsea Finn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Allan Jabri</cp:lastModifiedBy>
  <cp:revision>53</cp:revision>
  <dcterms:created xsi:type="dcterms:W3CDTF">2014-05-29T01:41:03Z</dcterms:created>
  <dcterms:modified xsi:type="dcterms:W3CDTF">2019-11-20T19:44:51Z</dcterms:modified>
</cp:coreProperties>
</file>